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3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9" r:id="rId12"/>
    <p:sldId id="265" r:id="rId13"/>
  </p:sldIdLst>
  <p:sldSz cx="14630400" cy="8229600"/>
  <p:notesSz cx="8229600" cy="14630400"/>
  <p:embeddedFontLst>
    <p:embeddedFont>
      <p:font typeface="Nunito" panose="02000000000000000000" pitchFamily="2" charset="0"/>
      <p:regular r:id="rId15"/>
    </p:embeddedFont>
    <p:embeddedFont>
      <p:font typeface="PT Sans" panose="020000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font" Target="fonts/font2.fntdata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font" Target="fonts/font1.fntdata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CDDD97-92DA-A945-9A03-A1DAE95475BA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942C3-4A43-2D47-BE19-BD5014AB2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55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13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8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30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383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64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395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44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32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24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87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04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407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875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84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857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153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97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992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70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482965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10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866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345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716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55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03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7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86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26" Type="http://schemas.openxmlformats.org/officeDocument/2006/relationships/slideLayout" Target="../slideLayouts/slideLayout26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29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theme" Target="../theme/theme1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8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8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6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0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9.xml" /><Relationship Id="rId5" Type="http://schemas.openxmlformats.org/officeDocument/2006/relationships/image" Target="../media/image7.jpeg" /><Relationship Id="rId4" Type="http://schemas.openxmlformats.org/officeDocument/2006/relationships/image" Target="../media/image6.jpe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0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1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3.xml" /><Relationship Id="rId6" Type="http://schemas.openxmlformats.org/officeDocument/2006/relationships/image" Target="../media/image12.png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7" Type="http://schemas.openxmlformats.org/officeDocument/2006/relationships/image" Target="../media/image17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4.xml" /><Relationship Id="rId6" Type="http://schemas.openxmlformats.org/officeDocument/2006/relationships/image" Target="../media/image16.png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5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2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0" y="1028700"/>
            <a:ext cx="5311110" cy="55522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6218" y="1326074"/>
            <a:ext cx="5777090" cy="147585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lnSpc>
                <a:spcPts val="5738"/>
              </a:lnSpc>
              <a:buNone/>
            </a:pPr>
            <a:r>
              <a:rPr lang="en-US" sz="4050" b="1" dirty="0">
                <a:ea typeface="Nunito" pitchFamily="34" charset="-122"/>
                <a:cs typeface="Nunito" pitchFamily="34" charset="-120"/>
              </a:rPr>
              <a:t>Employee Performance Analysis using Excel</a:t>
            </a:r>
            <a:endParaRPr lang="en-US" sz="4050" b="1" dirty="0"/>
          </a:p>
        </p:txBody>
      </p:sp>
      <p:sp>
        <p:nvSpPr>
          <p:cNvPr id="4" name="Text 1"/>
          <p:cNvSpPr/>
          <p:nvPr/>
        </p:nvSpPr>
        <p:spPr>
          <a:xfrm>
            <a:off x="6396218" y="3146187"/>
            <a:ext cx="6630435" cy="28687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100" b="1" dirty="0">
                <a:solidFill>
                  <a:srgbClr val="00002E"/>
                </a:solidFill>
                <a:latin typeface="PT Sans" pitchFamily="34" charset="0"/>
              </a:rPr>
              <a:t>Name: </a:t>
            </a:r>
            <a:r>
              <a:rPr lang="en-US" sz="2100" b="1" dirty="0" err="1">
                <a:solidFill>
                  <a:srgbClr val="00002E"/>
                </a:solidFill>
                <a:latin typeface="PT Sans" pitchFamily="34" charset="0"/>
              </a:rPr>
              <a:t>Anisha</a:t>
            </a:r>
            <a:r>
              <a:rPr lang="en-US" sz="2100" b="1" dirty="0">
                <a:solidFill>
                  <a:srgbClr val="00002E"/>
                </a:solidFill>
                <a:latin typeface="PT Sans" pitchFamily="34" charset="0"/>
              </a:rPr>
              <a:t> </a:t>
            </a:r>
            <a:r>
              <a:rPr lang="en-US" sz="2100" b="1" dirty="0" err="1">
                <a:solidFill>
                  <a:srgbClr val="00002E"/>
                </a:solidFill>
                <a:latin typeface="PT Sans" pitchFamily="34" charset="0"/>
              </a:rPr>
              <a:t>jain</a:t>
            </a:r>
            <a:endParaRPr lang="en-US" sz="2100" b="1" dirty="0">
              <a:solidFill>
                <a:srgbClr val="00002E"/>
              </a:solidFill>
              <a:latin typeface="PT Sans" pitchFamily="34" charset="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2100" b="1" dirty="0">
                <a:solidFill>
                  <a:srgbClr val="00002E"/>
                </a:solidFill>
                <a:latin typeface="PT Sans" pitchFamily="34" charset="0"/>
              </a:rPr>
              <a:t>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100" b="1" dirty="0">
                <a:solidFill>
                  <a:srgbClr val="00002E"/>
                </a:solidFill>
                <a:latin typeface="PT Sans" pitchFamily="34" charset="0"/>
              </a:rPr>
              <a:t>Register No: 312215903</a:t>
            </a:r>
          </a:p>
          <a:p>
            <a:pPr marL="0" indent="0" algn="l">
              <a:lnSpc>
                <a:spcPts val="2250"/>
              </a:lnSpc>
              <a:buNone/>
            </a:pPr>
            <a:endParaRPr lang="en-US" sz="2100" b="1" dirty="0">
              <a:solidFill>
                <a:srgbClr val="00002E"/>
              </a:solidFill>
              <a:latin typeface="PT Sans" pitchFamily="34" charset="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2100" b="1" dirty="0">
                <a:solidFill>
                  <a:srgbClr val="00002E"/>
                </a:solidFill>
                <a:latin typeface="PT Sans" pitchFamily="34" charset="0"/>
              </a:rPr>
              <a:t>Department : </a:t>
            </a:r>
            <a:r>
              <a:rPr lang="en-US" sz="2100" b="1" dirty="0" err="1">
                <a:solidFill>
                  <a:srgbClr val="00002E"/>
                </a:solidFill>
                <a:latin typeface="PT Sans" pitchFamily="34" charset="0"/>
              </a:rPr>
              <a:t>B.com</a:t>
            </a:r>
            <a:r>
              <a:rPr lang="en-US" sz="2100" b="1" dirty="0">
                <a:solidFill>
                  <a:srgbClr val="00002E"/>
                </a:solidFill>
                <a:latin typeface="PT Sans" pitchFamily="34" charset="0"/>
              </a:rPr>
              <a:t> Accounting and finance </a:t>
            </a:r>
          </a:p>
          <a:p>
            <a:pPr marL="0" indent="0" algn="l">
              <a:lnSpc>
                <a:spcPts val="2250"/>
              </a:lnSpc>
              <a:buNone/>
            </a:pPr>
            <a:endParaRPr lang="en-US" sz="2100" b="1" dirty="0">
              <a:solidFill>
                <a:srgbClr val="00002E"/>
              </a:solidFill>
              <a:latin typeface="PT Sans" pitchFamily="34" charset="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2100" b="1" dirty="0"/>
              <a:t>College: Shri </a:t>
            </a:r>
            <a:r>
              <a:rPr lang="en-US" sz="2100" b="1" dirty="0" err="1"/>
              <a:t>Shankarlal</a:t>
            </a:r>
            <a:r>
              <a:rPr lang="en-US" sz="2100" b="1" dirty="0"/>
              <a:t> </a:t>
            </a:r>
            <a:r>
              <a:rPr lang="en-US" sz="2100" b="1" dirty="0" err="1"/>
              <a:t>Sundarbai</a:t>
            </a:r>
            <a:r>
              <a:rPr lang="en-US" sz="2100" b="1" dirty="0"/>
              <a:t> </a:t>
            </a:r>
            <a:r>
              <a:rPr lang="en-US" sz="2100" b="1" dirty="0" err="1"/>
              <a:t>Shasun</a:t>
            </a:r>
            <a:r>
              <a:rPr lang="en-US" sz="2100" b="1" dirty="0"/>
              <a:t> Jain college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18919" b="8204"/>
          <a:stretch/>
        </p:blipFill>
        <p:spPr>
          <a:xfrm>
            <a:off x="9653169" y="1640441"/>
            <a:ext cx="4048223" cy="3366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 0"/>
          <p:cNvSpPr/>
          <p:nvPr/>
        </p:nvSpPr>
        <p:spPr>
          <a:xfrm>
            <a:off x="1543529" y="474475"/>
            <a:ext cx="7568745" cy="875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Modeling Approach</a:t>
            </a:r>
            <a:endParaRPr lang="en-US" sz="4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80079" y="1524199"/>
            <a:ext cx="335310" cy="335310"/>
          </a:xfrm>
          <a:prstGeom prst="roundRect">
            <a:avLst>
              <a:gd name="adj" fmla="val 6668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04410" y="1586618"/>
            <a:ext cx="126266" cy="210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192405" y="1586470"/>
            <a:ext cx="3160096" cy="42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25"/>
              </a:lnSpc>
              <a:buNone/>
            </a:pPr>
            <a:r>
              <a:rPr lang="en-US" sz="2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Descriptive Analysis</a:t>
            </a:r>
            <a:endParaRPr lang="en-US" sz="2000" b="1" dirty="0"/>
          </a:p>
        </p:txBody>
      </p:sp>
      <p:sp>
        <p:nvSpPr>
          <p:cNvPr id="7" name="Text 4"/>
          <p:cNvSpPr/>
          <p:nvPr/>
        </p:nvSpPr>
        <p:spPr>
          <a:xfrm>
            <a:off x="1329838" y="2058944"/>
            <a:ext cx="3477426" cy="2819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75"/>
              </a:lnSpc>
              <a:buNone/>
            </a:pPr>
            <a:r>
              <a:rPr lang="en-US" sz="1600" i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will use Excel's descriptive statistics functions to calculate measures like mean, median, standard deviation, and percentiles to summarize the employee performance data and identify key trends.</a:t>
            </a:r>
            <a:endParaRPr lang="en-US" sz="1600" i="1" dirty="0"/>
          </a:p>
        </p:txBody>
      </p:sp>
      <p:sp>
        <p:nvSpPr>
          <p:cNvPr id="8" name="Shape 5"/>
          <p:cNvSpPr/>
          <p:nvPr/>
        </p:nvSpPr>
        <p:spPr>
          <a:xfrm>
            <a:off x="573939" y="3679043"/>
            <a:ext cx="335310" cy="335310"/>
          </a:xfrm>
          <a:prstGeom prst="roundRect">
            <a:avLst>
              <a:gd name="adj" fmla="val 66680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78461" y="3741462"/>
            <a:ext cx="126266" cy="210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116278" y="3752879"/>
            <a:ext cx="1644409" cy="529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25"/>
              </a:lnSpc>
              <a:buNone/>
            </a:pPr>
            <a:r>
              <a:rPr lang="en-US" sz="2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Correlation Analysis</a:t>
            </a:r>
            <a:endParaRPr lang="en-US" sz="2000" b="1" dirty="0"/>
          </a:p>
        </p:txBody>
      </p:sp>
      <p:sp>
        <p:nvSpPr>
          <p:cNvPr id="11" name="Text 8"/>
          <p:cNvSpPr/>
          <p:nvPr/>
        </p:nvSpPr>
        <p:spPr>
          <a:xfrm>
            <a:off x="1259456" y="4364704"/>
            <a:ext cx="3477426" cy="436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75"/>
              </a:lnSpc>
              <a:buNone/>
            </a:pPr>
            <a:r>
              <a:rPr lang="en-US" i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will analyze the correlations between different performance variables using Excel's correlation functions to understand how factors like skills, experience, and training impact overall performance.</a:t>
            </a:r>
            <a:endParaRPr lang="en-US" i="1" dirty="0"/>
          </a:p>
        </p:txBody>
      </p:sp>
      <p:sp>
        <p:nvSpPr>
          <p:cNvPr id="12" name="Shape 9"/>
          <p:cNvSpPr/>
          <p:nvPr/>
        </p:nvSpPr>
        <p:spPr>
          <a:xfrm>
            <a:off x="5327902" y="1519823"/>
            <a:ext cx="335310" cy="335310"/>
          </a:xfrm>
          <a:prstGeom prst="roundRect">
            <a:avLst>
              <a:gd name="adj" fmla="val 66680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422834" y="1584385"/>
            <a:ext cx="126266" cy="210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5751249" y="1640441"/>
            <a:ext cx="3075382" cy="320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25"/>
              </a:lnSpc>
              <a:buNone/>
            </a:pPr>
            <a:r>
              <a:rPr lang="en-US" sz="2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Regression Analysis</a:t>
            </a:r>
            <a:endParaRPr lang="en-US" sz="2000" b="1" dirty="0"/>
          </a:p>
        </p:txBody>
      </p:sp>
      <p:sp>
        <p:nvSpPr>
          <p:cNvPr id="15" name="Text 12"/>
          <p:cNvSpPr/>
          <p:nvPr/>
        </p:nvSpPr>
        <p:spPr>
          <a:xfrm>
            <a:off x="5422834" y="2039794"/>
            <a:ext cx="3477426" cy="2022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75"/>
              </a:lnSpc>
              <a:buNone/>
            </a:pPr>
            <a:r>
              <a:rPr lang="en-US" sz="1600" i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will utilize Excel's regression analysis tools to build predictive models that can identify factors that significantly influence employee performance and forecast future performance based on historical data.</a:t>
            </a:r>
            <a:endParaRPr lang="en-US" sz="1600" i="1" dirty="0"/>
          </a:p>
        </p:txBody>
      </p:sp>
      <p:sp>
        <p:nvSpPr>
          <p:cNvPr id="16" name="Shape 13"/>
          <p:cNvSpPr/>
          <p:nvPr/>
        </p:nvSpPr>
        <p:spPr>
          <a:xfrm>
            <a:off x="5462781" y="3634478"/>
            <a:ext cx="335310" cy="335310"/>
          </a:xfrm>
          <a:prstGeom prst="roundRect">
            <a:avLst>
              <a:gd name="adj" fmla="val 6668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5549100" y="3694370"/>
            <a:ext cx="126266" cy="210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 rot="10800000" flipV="1">
            <a:off x="5884410" y="3704384"/>
            <a:ext cx="7218218" cy="335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25"/>
              </a:lnSpc>
              <a:buNone/>
            </a:pPr>
            <a:r>
              <a:rPr lang="en-US" sz="2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Visualization</a:t>
            </a:r>
            <a:endParaRPr lang="en-US" sz="2000" b="1" dirty="0"/>
          </a:p>
        </p:txBody>
      </p:sp>
      <p:sp>
        <p:nvSpPr>
          <p:cNvPr id="19" name="Text 16"/>
          <p:cNvSpPr/>
          <p:nvPr/>
        </p:nvSpPr>
        <p:spPr>
          <a:xfrm>
            <a:off x="5422834" y="4372952"/>
            <a:ext cx="3295705" cy="2774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75"/>
              </a:lnSpc>
              <a:buNone/>
            </a:pPr>
            <a:r>
              <a:rPr lang="en-US" i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will use Excel's charting capabilities to create visualizations like bar charts, pie charts, scatter plots, and line charts to present the data insights in a clear and compelling manner.</a:t>
            </a:r>
            <a:endParaRPr lang="en-US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3A528F-8B4C-7E9E-B93D-FBB000E4E393}"/>
              </a:ext>
            </a:extLst>
          </p:cNvPr>
          <p:cNvSpPr txBox="1"/>
          <p:nvPr/>
        </p:nvSpPr>
        <p:spPr>
          <a:xfrm>
            <a:off x="6821857" y="5202190"/>
            <a:ext cx="2831311" cy="173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DB9364-D469-4E04-A286-5C5FAF56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296" y="3481143"/>
            <a:ext cx="5375752" cy="3326733"/>
          </a:xfrm>
          <a:prstGeom prst="rect">
            <a:avLst/>
          </a:prstGeom>
          <a:effectLst>
            <a:innerShdw blurRad="63500" dist="101600" dir="16200000">
              <a:prstClr val="black">
                <a:alpha val="50000"/>
              </a:prstClr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CBD73-F6DA-DD15-C99F-DA67ECEED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82" y="3464601"/>
            <a:ext cx="5410200" cy="3343275"/>
          </a:xfrm>
          <a:prstGeom prst="rect">
            <a:avLst/>
          </a:prstGeom>
          <a:effectLst>
            <a:innerShdw blurRad="63500" dist="101600" dir="16200000">
              <a:prstClr val="black">
                <a:alpha val="50000"/>
              </a:prstClr>
            </a:innerShdw>
          </a:effectLst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1F73BE7E-ABE1-03C4-54A4-9BE2E182E113}"/>
              </a:ext>
            </a:extLst>
          </p:cNvPr>
          <p:cNvSpPr/>
          <p:nvPr/>
        </p:nvSpPr>
        <p:spPr>
          <a:xfrm>
            <a:off x="2222414" y="799160"/>
            <a:ext cx="10185571" cy="1245127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4400" b="1" dirty="0">
                <a:solidFill>
                  <a:srgbClr val="00002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</a:p>
          <a:p>
            <a:pPr marL="0" indent="0" algn="ctr">
              <a:lnSpc>
                <a:spcPts val="3900"/>
              </a:lnSpc>
              <a:buNone/>
            </a:pPr>
            <a:r>
              <a:rPr lang="en-US" sz="4400" b="1" dirty="0">
                <a:solidFill>
                  <a:srgbClr val="00002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 Results and Discussion</a:t>
            </a:r>
            <a:endParaRPr lang="en-US" sz="4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29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08972" y="466837"/>
            <a:ext cx="11299959" cy="12198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endParaRPr lang="en-US" sz="4400" b="1" dirty="0">
              <a:solidFill>
                <a:srgbClr val="00002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lnSpc>
                <a:spcPts val="3900"/>
              </a:lnSpc>
              <a:buNone/>
            </a:pPr>
            <a:r>
              <a:rPr lang="en-US" sz="4400" b="1" dirty="0">
                <a:solidFill>
                  <a:srgbClr val="00002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                 Conclusion. </a:t>
            </a:r>
            <a:endParaRPr lang="en-US" sz="4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EAFA3-FBD0-27EA-5F88-C285DBA36A96}"/>
              </a:ext>
            </a:extLst>
          </p:cNvPr>
          <p:cNvSpPr txBox="1"/>
          <p:nvPr/>
        </p:nvSpPr>
        <p:spPr>
          <a:xfrm>
            <a:off x="808649" y="2023998"/>
            <a:ext cx="1301310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00000"/>
                </a:solidFill>
                <a:effectLst/>
              </a:rPr>
              <a:t>The project 'Employee Data Performance using Excel' has been completed. </a:t>
            </a:r>
            <a:endParaRPr lang="en-US" sz="3200" b="1" dirty="0"/>
          </a:p>
          <a:p>
            <a:endParaRPr lang="en-US" sz="3200" b="1" i="0" dirty="0">
              <a:solidFill>
                <a:srgbClr val="000000"/>
              </a:solidFill>
              <a:effectLst/>
            </a:endParaRPr>
          </a:p>
          <a:p>
            <a:r>
              <a:rPr lang="en-US" sz="3200" b="1" i="0" dirty="0">
                <a:solidFill>
                  <a:srgbClr val="000000"/>
                </a:solidFill>
                <a:effectLst/>
              </a:rPr>
              <a:t>The project aimed to analyze and visualize employee data using Excel. The objectives of the project have been achieved, and the expected outcomes have been realized. </a:t>
            </a:r>
          </a:p>
          <a:p>
            <a:endParaRPr lang="en-US" sz="3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00000"/>
                </a:solidFill>
                <a:effectLst/>
              </a:rPr>
              <a:t>Excel has proven to be an indispensable tool in enhancing employee performance and productivity.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00000"/>
                </a:solidFill>
                <a:effectLst/>
              </a:rPr>
              <a:t>Excel enables employees to make informed decisions, identify areas for improvement, and track progress towards goals. </a:t>
            </a:r>
            <a:endParaRPr lang="en-US" sz="32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9006" y="1028700"/>
            <a:ext cx="8357905" cy="272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75"/>
              </a:lnSpc>
              <a:buNone/>
            </a:pPr>
            <a:r>
              <a:rPr lang="en-US" sz="6600" b="1" i="1" dirty="0">
                <a:solidFill>
                  <a:schemeClr val="accent2">
                    <a:lumMod val="50000"/>
                  </a:schemeClr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Project Title</a:t>
            </a:r>
            <a:endParaRPr lang="en-US" sz="66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1159B4-3516-E32D-941A-906ED18714FE}"/>
              </a:ext>
            </a:extLst>
          </p:cNvPr>
          <p:cNvSpPr txBox="1"/>
          <p:nvPr/>
        </p:nvSpPr>
        <p:spPr>
          <a:xfrm rot="10800000" flipH="1" flipV="1">
            <a:off x="1058065" y="2407928"/>
            <a:ext cx="70588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DLaM Display" panose="02000000000000000000" pitchFamily="2" charset="0"/>
                <a:ea typeface="ADLaM Display" panose="02000000000000000000" pitchFamily="2" charset="0"/>
              </a:rPr>
              <a:t>Employee performance analysis using excel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D1F8AE-05E1-9E46-B8C5-88D7CD5D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032" y="4444333"/>
            <a:ext cx="2660445" cy="20299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E28389-3278-655C-CFE4-301A57CF6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395" y="4475994"/>
            <a:ext cx="3339476" cy="16697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flipH="1">
            <a:off x="1842921" y="447010"/>
            <a:ext cx="10415339" cy="89432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marL="0" indent="0" algn="ctr">
              <a:lnSpc>
                <a:spcPts val="2475"/>
              </a:lnSpc>
              <a:buNone/>
            </a:pPr>
            <a:endParaRPr lang="en-US" sz="6600" b="1" i="1" dirty="0">
              <a:solidFill>
                <a:srgbClr val="00002E"/>
              </a:solidFill>
              <a:latin typeface="Nunito" pitchFamily="34" charset="0"/>
              <a:ea typeface="Nunito" pitchFamily="34" charset="-122"/>
              <a:cs typeface="Nunito" pitchFamily="34" charset="-120"/>
            </a:endParaRPr>
          </a:p>
          <a:p>
            <a:pPr marL="0" indent="0" algn="ctr">
              <a:lnSpc>
                <a:spcPts val="2475"/>
              </a:lnSpc>
              <a:buNone/>
            </a:pPr>
            <a:endParaRPr lang="en-US" sz="6600" b="1" i="1" dirty="0">
              <a:solidFill>
                <a:srgbClr val="00002E"/>
              </a:solidFill>
              <a:latin typeface="Nunito" pitchFamily="34" charset="0"/>
              <a:ea typeface="Nunito" pitchFamily="34" charset="-122"/>
              <a:cs typeface="Nunito" pitchFamily="34" charset="-120"/>
            </a:endParaRPr>
          </a:p>
          <a:p>
            <a:pPr marL="0" indent="0" algn="ctr">
              <a:lnSpc>
                <a:spcPts val="2475"/>
              </a:lnSpc>
              <a:buNone/>
            </a:pPr>
            <a:r>
              <a:rPr lang="en-US" sz="6600" b="1" i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Agenda</a:t>
            </a:r>
            <a:endParaRPr lang="en-US" sz="6600" b="1" i="1" dirty="0"/>
          </a:p>
        </p:txBody>
      </p:sp>
      <p:sp>
        <p:nvSpPr>
          <p:cNvPr id="3" name="Shape 1"/>
          <p:cNvSpPr/>
          <p:nvPr/>
        </p:nvSpPr>
        <p:spPr>
          <a:xfrm flipH="1">
            <a:off x="2311808" y="1937030"/>
            <a:ext cx="45719" cy="6014274"/>
          </a:xfrm>
          <a:prstGeom prst="roundRect">
            <a:avLst>
              <a:gd name="adj" fmla="val 1402986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2472050" y="2171700"/>
            <a:ext cx="374154" cy="11430"/>
          </a:xfrm>
          <a:prstGeom prst="roundRect">
            <a:avLst>
              <a:gd name="adj" fmla="val 1402986"/>
            </a:avLst>
          </a:prstGeom>
          <a:solidFill>
            <a:srgbClr val="2D4DF2"/>
          </a:solidFill>
          <a:ln/>
        </p:spPr>
      </p:sp>
      <p:sp>
        <p:nvSpPr>
          <p:cNvPr id="5" name="Shape 3"/>
          <p:cNvSpPr/>
          <p:nvPr/>
        </p:nvSpPr>
        <p:spPr>
          <a:xfrm>
            <a:off x="2243004" y="2057222"/>
            <a:ext cx="240476" cy="240476"/>
          </a:xfrm>
          <a:prstGeom prst="roundRect">
            <a:avLst>
              <a:gd name="adj" fmla="val 66685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158528" y="2100580"/>
            <a:ext cx="417104" cy="126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63"/>
              </a:lnSpc>
              <a:buNone/>
            </a:pPr>
            <a:r>
              <a:rPr lang="en-US" sz="1163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1163" dirty="0"/>
          </a:p>
        </p:txBody>
      </p:sp>
      <p:sp>
        <p:nvSpPr>
          <p:cNvPr id="7" name="Text 5"/>
          <p:cNvSpPr/>
          <p:nvPr/>
        </p:nvSpPr>
        <p:spPr>
          <a:xfrm>
            <a:off x="2951174" y="2043917"/>
            <a:ext cx="1257657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2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Problem Statement</a:t>
            </a:r>
            <a:endParaRPr lang="en-US" sz="2000" b="1" dirty="0"/>
          </a:p>
        </p:txBody>
      </p:sp>
      <p:sp>
        <p:nvSpPr>
          <p:cNvPr id="9" name="Shape 7"/>
          <p:cNvSpPr/>
          <p:nvPr/>
        </p:nvSpPr>
        <p:spPr>
          <a:xfrm>
            <a:off x="2472050" y="2884646"/>
            <a:ext cx="374154" cy="11430"/>
          </a:xfrm>
          <a:prstGeom prst="roundRect">
            <a:avLst>
              <a:gd name="adj" fmla="val 1402986"/>
            </a:avLst>
          </a:prstGeom>
          <a:solidFill>
            <a:srgbClr val="018CE1"/>
          </a:solidFill>
          <a:ln/>
        </p:spPr>
      </p:sp>
      <p:sp>
        <p:nvSpPr>
          <p:cNvPr id="10" name="Shape 8"/>
          <p:cNvSpPr/>
          <p:nvPr/>
        </p:nvSpPr>
        <p:spPr>
          <a:xfrm>
            <a:off x="2243004" y="2770168"/>
            <a:ext cx="240476" cy="240476"/>
          </a:xfrm>
          <a:prstGeom prst="roundRect">
            <a:avLst>
              <a:gd name="adj" fmla="val 66685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2317925" y="2814905"/>
            <a:ext cx="90547" cy="150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63"/>
              </a:lnSpc>
              <a:buNone/>
            </a:pPr>
            <a:r>
              <a:rPr lang="en-US" sz="1163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1163" dirty="0"/>
          </a:p>
        </p:txBody>
      </p:sp>
      <p:sp>
        <p:nvSpPr>
          <p:cNvPr id="12" name="Text 10"/>
          <p:cNvSpPr/>
          <p:nvPr/>
        </p:nvSpPr>
        <p:spPr>
          <a:xfrm>
            <a:off x="2951174" y="2756863"/>
            <a:ext cx="1257657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2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Project Overview</a:t>
            </a:r>
            <a:endParaRPr lang="en-US" sz="2000" b="1" dirty="0"/>
          </a:p>
        </p:txBody>
      </p:sp>
      <p:sp>
        <p:nvSpPr>
          <p:cNvPr id="14" name="Shape 12"/>
          <p:cNvSpPr/>
          <p:nvPr/>
        </p:nvSpPr>
        <p:spPr>
          <a:xfrm>
            <a:off x="2472050" y="3597593"/>
            <a:ext cx="374154" cy="11430"/>
          </a:xfrm>
          <a:prstGeom prst="roundRect">
            <a:avLst>
              <a:gd name="adj" fmla="val 1402986"/>
            </a:avLst>
          </a:prstGeom>
          <a:solidFill>
            <a:srgbClr val="DA33BF"/>
          </a:solidFill>
          <a:ln/>
        </p:spPr>
      </p:sp>
      <p:sp>
        <p:nvSpPr>
          <p:cNvPr id="15" name="Shape 13"/>
          <p:cNvSpPr/>
          <p:nvPr/>
        </p:nvSpPr>
        <p:spPr>
          <a:xfrm>
            <a:off x="2243004" y="3483115"/>
            <a:ext cx="240476" cy="240476"/>
          </a:xfrm>
          <a:prstGeom prst="roundRect">
            <a:avLst>
              <a:gd name="adj" fmla="val 66685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2317925" y="3527852"/>
            <a:ext cx="90547" cy="150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63"/>
              </a:lnSpc>
              <a:buNone/>
            </a:pPr>
            <a:r>
              <a:rPr lang="en-US" sz="1163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1163" dirty="0"/>
          </a:p>
        </p:txBody>
      </p:sp>
      <p:sp>
        <p:nvSpPr>
          <p:cNvPr id="17" name="Text 15"/>
          <p:cNvSpPr/>
          <p:nvPr/>
        </p:nvSpPr>
        <p:spPr>
          <a:xfrm>
            <a:off x="2951174" y="3469810"/>
            <a:ext cx="1257657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2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End Users</a:t>
            </a:r>
            <a:endParaRPr lang="en-US" sz="2000" b="1" dirty="0"/>
          </a:p>
        </p:txBody>
      </p:sp>
      <p:sp>
        <p:nvSpPr>
          <p:cNvPr id="19" name="Shape 17"/>
          <p:cNvSpPr/>
          <p:nvPr/>
        </p:nvSpPr>
        <p:spPr>
          <a:xfrm>
            <a:off x="2472050" y="4310539"/>
            <a:ext cx="374154" cy="11430"/>
          </a:xfrm>
          <a:prstGeom prst="roundRect">
            <a:avLst>
              <a:gd name="adj" fmla="val 1402986"/>
            </a:avLst>
          </a:prstGeom>
          <a:solidFill>
            <a:srgbClr val="2D4DF2"/>
          </a:solidFill>
          <a:ln/>
        </p:spPr>
      </p:sp>
      <p:sp>
        <p:nvSpPr>
          <p:cNvPr id="20" name="Shape 18"/>
          <p:cNvSpPr/>
          <p:nvPr/>
        </p:nvSpPr>
        <p:spPr>
          <a:xfrm>
            <a:off x="2243004" y="4196061"/>
            <a:ext cx="240476" cy="240476"/>
          </a:xfrm>
          <a:prstGeom prst="roundRect">
            <a:avLst>
              <a:gd name="adj" fmla="val 66685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2317925" y="4240798"/>
            <a:ext cx="90547" cy="150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63"/>
              </a:lnSpc>
              <a:buNone/>
            </a:pPr>
            <a:r>
              <a:rPr lang="en-US" sz="1163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1163" dirty="0"/>
          </a:p>
        </p:txBody>
      </p:sp>
      <p:sp>
        <p:nvSpPr>
          <p:cNvPr id="22" name="Text 20"/>
          <p:cNvSpPr/>
          <p:nvPr/>
        </p:nvSpPr>
        <p:spPr>
          <a:xfrm>
            <a:off x="2951174" y="4182756"/>
            <a:ext cx="2193667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2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Our Solution and its Value Proposition</a:t>
            </a:r>
            <a:endParaRPr lang="en-US" sz="2000" b="1" dirty="0"/>
          </a:p>
        </p:txBody>
      </p:sp>
      <p:sp>
        <p:nvSpPr>
          <p:cNvPr id="24" name="Shape 22"/>
          <p:cNvSpPr/>
          <p:nvPr/>
        </p:nvSpPr>
        <p:spPr>
          <a:xfrm>
            <a:off x="2472050" y="5023485"/>
            <a:ext cx="374154" cy="11430"/>
          </a:xfrm>
          <a:prstGeom prst="roundRect">
            <a:avLst>
              <a:gd name="adj" fmla="val 1402986"/>
            </a:avLst>
          </a:prstGeom>
          <a:solidFill>
            <a:srgbClr val="018CE1"/>
          </a:solidFill>
          <a:ln/>
        </p:spPr>
      </p:sp>
      <p:sp>
        <p:nvSpPr>
          <p:cNvPr id="25" name="Shape 23"/>
          <p:cNvSpPr/>
          <p:nvPr/>
        </p:nvSpPr>
        <p:spPr>
          <a:xfrm>
            <a:off x="2243004" y="4909007"/>
            <a:ext cx="240476" cy="240476"/>
          </a:xfrm>
          <a:prstGeom prst="roundRect">
            <a:avLst>
              <a:gd name="adj" fmla="val 66685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2317925" y="4953744"/>
            <a:ext cx="90547" cy="150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63"/>
              </a:lnSpc>
              <a:buNone/>
            </a:pPr>
            <a:r>
              <a:rPr lang="en-US" sz="1163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5</a:t>
            </a:r>
            <a:endParaRPr lang="en-US" sz="1163" dirty="0"/>
          </a:p>
        </p:txBody>
      </p:sp>
      <p:sp>
        <p:nvSpPr>
          <p:cNvPr id="27" name="Text 25"/>
          <p:cNvSpPr/>
          <p:nvPr/>
        </p:nvSpPr>
        <p:spPr>
          <a:xfrm>
            <a:off x="2951174" y="4895702"/>
            <a:ext cx="1257657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2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Dataset Description</a:t>
            </a:r>
            <a:endParaRPr lang="en-US" sz="2000" b="1" dirty="0"/>
          </a:p>
        </p:txBody>
      </p:sp>
      <p:sp>
        <p:nvSpPr>
          <p:cNvPr id="29" name="Shape 27"/>
          <p:cNvSpPr/>
          <p:nvPr/>
        </p:nvSpPr>
        <p:spPr>
          <a:xfrm>
            <a:off x="2472050" y="5736431"/>
            <a:ext cx="374154" cy="11430"/>
          </a:xfrm>
          <a:prstGeom prst="roundRect">
            <a:avLst>
              <a:gd name="adj" fmla="val 1402986"/>
            </a:avLst>
          </a:prstGeom>
          <a:solidFill>
            <a:srgbClr val="DA33BF"/>
          </a:solidFill>
          <a:ln/>
        </p:spPr>
      </p:sp>
      <p:sp>
        <p:nvSpPr>
          <p:cNvPr id="30" name="Shape 28"/>
          <p:cNvSpPr/>
          <p:nvPr/>
        </p:nvSpPr>
        <p:spPr>
          <a:xfrm>
            <a:off x="2243004" y="5621953"/>
            <a:ext cx="240476" cy="240476"/>
          </a:xfrm>
          <a:prstGeom prst="roundRect">
            <a:avLst>
              <a:gd name="adj" fmla="val 66685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2317925" y="5666690"/>
            <a:ext cx="90547" cy="150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63"/>
              </a:lnSpc>
              <a:buNone/>
            </a:pPr>
            <a:r>
              <a:rPr lang="en-US" sz="1163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6</a:t>
            </a:r>
            <a:endParaRPr lang="en-US" sz="1163" dirty="0"/>
          </a:p>
        </p:txBody>
      </p:sp>
      <p:sp>
        <p:nvSpPr>
          <p:cNvPr id="32" name="Text 30"/>
          <p:cNvSpPr/>
          <p:nvPr/>
        </p:nvSpPr>
        <p:spPr>
          <a:xfrm>
            <a:off x="2951174" y="5608649"/>
            <a:ext cx="1257657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2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Modeling Approach</a:t>
            </a:r>
            <a:endParaRPr lang="en-US" sz="2000" b="1" dirty="0"/>
          </a:p>
        </p:txBody>
      </p:sp>
      <p:sp>
        <p:nvSpPr>
          <p:cNvPr id="34" name="Shape 32"/>
          <p:cNvSpPr/>
          <p:nvPr/>
        </p:nvSpPr>
        <p:spPr>
          <a:xfrm>
            <a:off x="2472050" y="6449378"/>
            <a:ext cx="374154" cy="11430"/>
          </a:xfrm>
          <a:prstGeom prst="roundRect">
            <a:avLst>
              <a:gd name="adj" fmla="val 1402986"/>
            </a:avLst>
          </a:prstGeom>
          <a:solidFill>
            <a:srgbClr val="2D4DF2"/>
          </a:solidFill>
          <a:ln/>
        </p:spPr>
      </p:sp>
      <p:sp>
        <p:nvSpPr>
          <p:cNvPr id="35" name="Shape 33"/>
          <p:cNvSpPr/>
          <p:nvPr/>
        </p:nvSpPr>
        <p:spPr>
          <a:xfrm>
            <a:off x="2243004" y="6334900"/>
            <a:ext cx="240476" cy="240476"/>
          </a:xfrm>
          <a:prstGeom prst="roundRect">
            <a:avLst>
              <a:gd name="adj" fmla="val 66685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2317925" y="6379637"/>
            <a:ext cx="90547" cy="150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63"/>
              </a:lnSpc>
              <a:buNone/>
            </a:pPr>
            <a:r>
              <a:rPr lang="en-US" sz="1163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7</a:t>
            </a:r>
            <a:endParaRPr lang="en-US" sz="1163" dirty="0"/>
          </a:p>
        </p:txBody>
      </p:sp>
      <p:sp>
        <p:nvSpPr>
          <p:cNvPr id="37" name="Text 35"/>
          <p:cNvSpPr/>
          <p:nvPr/>
        </p:nvSpPr>
        <p:spPr>
          <a:xfrm>
            <a:off x="2951173" y="6321595"/>
            <a:ext cx="1319808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2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Results and Discussion</a:t>
            </a:r>
            <a:endParaRPr lang="en-US" sz="2000" b="1" dirty="0"/>
          </a:p>
        </p:txBody>
      </p:sp>
      <p:sp>
        <p:nvSpPr>
          <p:cNvPr id="44" name="Shape 18">
            <a:extLst>
              <a:ext uri="{FF2B5EF4-FFF2-40B4-BE49-F238E27FC236}">
                <a16:creationId xmlns:a16="http://schemas.microsoft.com/office/drawing/2014/main" id="{340725A5-07D4-F7BE-FD21-30526B8F7019}"/>
              </a:ext>
            </a:extLst>
          </p:cNvPr>
          <p:cNvSpPr/>
          <p:nvPr/>
        </p:nvSpPr>
        <p:spPr>
          <a:xfrm>
            <a:off x="2237289" y="6991590"/>
            <a:ext cx="240476" cy="240476"/>
          </a:xfrm>
          <a:prstGeom prst="roundRect">
            <a:avLst>
              <a:gd name="adj" fmla="val 66685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47" name="Text 4">
            <a:extLst>
              <a:ext uri="{FF2B5EF4-FFF2-40B4-BE49-F238E27FC236}">
                <a16:creationId xmlns:a16="http://schemas.microsoft.com/office/drawing/2014/main" id="{AF3BF316-80C2-24AC-71A7-F88C8D277B13}"/>
              </a:ext>
            </a:extLst>
          </p:cNvPr>
          <p:cNvSpPr/>
          <p:nvPr/>
        </p:nvSpPr>
        <p:spPr>
          <a:xfrm>
            <a:off x="1683543" y="7034541"/>
            <a:ext cx="1347968" cy="639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63"/>
              </a:lnSpc>
              <a:buNone/>
            </a:pPr>
            <a:r>
              <a:rPr lang="en-US" sz="1163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</a:rPr>
              <a:t>8</a:t>
            </a:r>
            <a:endParaRPr lang="en-US" sz="1163" dirty="0"/>
          </a:p>
        </p:txBody>
      </p:sp>
      <p:sp>
        <p:nvSpPr>
          <p:cNvPr id="54" name="Text 35">
            <a:extLst>
              <a:ext uri="{FF2B5EF4-FFF2-40B4-BE49-F238E27FC236}">
                <a16:creationId xmlns:a16="http://schemas.microsoft.com/office/drawing/2014/main" id="{9766D162-D43F-19DE-8430-6F8473DED0DE}"/>
              </a:ext>
            </a:extLst>
          </p:cNvPr>
          <p:cNvSpPr/>
          <p:nvPr/>
        </p:nvSpPr>
        <p:spPr>
          <a:xfrm>
            <a:off x="2985585" y="6991590"/>
            <a:ext cx="2595959" cy="815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2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</a:rPr>
              <a:t>Conclusion </a:t>
            </a:r>
            <a:endParaRPr lang="en-US" sz="2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28801" y="1028700"/>
            <a:ext cx="6502494" cy="695433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marL="0" indent="0" algn="ctr">
              <a:lnSpc>
                <a:spcPts val="3863"/>
              </a:lnSpc>
              <a:buNone/>
            </a:pPr>
            <a:r>
              <a:rPr lang="en-US" sz="30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  Problem Statement</a:t>
            </a:r>
            <a:endParaRPr lang="en-US" sz="3075" b="1" dirty="0"/>
          </a:p>
        </p:txBody>
      </p:sp>
      <p:sp>
        <p:nvSpPr>
          <p:cNvPr id="4" name="Shape 1"/>
          <p:cNvSpPr/>
          <p:nvPr/>
        </p:nvSpPr>
        <p:spPr>
          <a:xfrm>
            <a:off x="1460752" y="2027128"/>
            <a:ext cx="3529338" cy="3015824"/>
          </a:xfrm>
          <a:prstGeom prst="roundRect">
            <a:avLst>
              <a:gd name="adj" fmla="val 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0528" y="2259578"/>
            <a:ext cx="3443827" cy="223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13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Lack of Data-Driven Insights</a:t>
            </a:r>
            <a:endParaRPr lang="en-US" sz="2400" b="1" dirty="0"/>
          </a:p>
        </p:txBody>
      </p:sp>
      <p:sp>
        <p:nvSpPr>
          <p:cNvPr id="6" name="Text 3"/>
          <p:cNvSpPr/>
          <p:nvPr/>
        </p:nvSpPr>
        <p:spPr>
          <a:xfrm>
            <a:off x="1626403" y="3066653"/>
            <a:ext cx="3415298" cy="2506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organization currently relies on subjective and anecdotal assessments of employee performance, lacking a structured and objective framework for evaluation.</a:t>
            </a:r>
            <a:endParaRPr lang="en-US" b="1" dirty="0"/>
          </a:p>
        </p:txBody>
      </p:sp>
      <p:sp>
        <p:nvSpPr>
          <p:cNvPr id="7" name="Shape 4"/>
          <p:cNvSpPr/>
          <p:nvPr/>
        </p:nvSpPr>
        <p:spPr>
          <a:xfrm>
            <a:off x="5123214" y="2027127"/>
            <a:ext cx="3327755" cy="3015825"/>
          </a:xfrm>
          <a:prstGeom prst="roundRect">
            <a:avLst>
              <a:gd name="adj" fmla="val 801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40186" y="2317253"/>
            <a:ext cx="3387174" cy="45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13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Inefficient Performance Tracking</a:t>
            </a:r>
            <a:endParaRPr lang="en-US" sz="2400" b="1" dirty="0"/>
          </a:p>
        </p:txBody>
      </p:sp>
      <p:sp>
        <p:nvSpPr>
          <p:cNvPr id="9" name="Text 6"/>
          <p:cNvSpPr/>
          <p:nvPr/>
        </p:nvSpPr>
        <p:spPr>
          <a:xfrm>
            <a:off x="5225921" y="3217628"/>
            <a:ext cx="3327755" cy="130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Existing performance tracking methods are often manual, time-consuming, and prone to errors, making it challenging to effectively monitor employee progress.</a:t>
            </a:r>
            <a:endParaRPr lang="en-US" sz="2000" b="1" dirty="0"/>
          </a:p>
        </p:txBody>
      </p:sp>
      <p:sp>
        <p:nvSpPr>
          <p:cNvPr id="10" name="Shape 7"/>
          <p:cNvSpPr/>
          <p:nvPr/>
        </p:nvSpPr>
        <p:spPr>
          <a:xfrm>
            <a:off x="1460751" y="5227171"/>
            <a:ext cx="6686323" cy="2242235"/>
          </a:xfrm>
          <a:prstGeom prst="roundRect">
            <a:avLst>
              <a:gd name="adj" fmla="val 20069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598003" y="5626695"/>
            <a:ext cx="5278005" cy="45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13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Limited Actionable Insights</a:t>
            </a:r>
            <a:endParaRPr lang="en-US" sz="2400" b="1" dirty="0"/>
          </a:p>
        </p:txBody>
      </p:sp>
      <p:sp>
        <p:nvSpPr>
          <p:cNvPr id="12" name="Text 9"/>
          <p:cNvSpPr/>
          <p:nvPr/>
        </p:nvSpPr>
        <p:spPr>
          <a:xfrm>
            <a:off x="1995607" y="6212036"/>
            <a:ext cx="5940638" cy="98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current system struggles to provide actionable insights that can be used to address performance gaps and develop targeted interventions.</a:t>
            </a:r>
            <a:endParaRPr lang="en-US" sz="20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17676" y="1234862"/>
            <a:ext cx="10978222" cy="78308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marL="0" indent="0" algn="ctr">
              <a:lnSpc>
                <a:spcPts val="4125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Project Overview</a:t>
            </a:r>
            <a:endParaRPr lang="en-US" sz="4000" b="1" dirty="0"/>
          </a:p>
        </p:txBody>
      </p:sp>
      <p:sp>
        <p:nvSpPr>
          <p:cNvPr id="3" name="Text 1"/>
          <p:cNvSpPr/>
          <p:nvPr/>
        </p:nvSpPr>
        <p:spPr>
          <a:xfrm>
            <a:off x="2457093" y="2939469"/>
            <a:ext cx="2738361" cy="54675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indent="0" algn="ctr">
              <a:lnSpc>
                <a:spcPts val="2063"/>
              </a:lnSpc>
              <a:buNone/>
            </a:pPr>
            <a:endParaRPr lang="en-US" sz="2400" b="1" dirty="0">
              <a:solidFill>
                <a:srgbClr val="00002E"/>
              </a:solidFill>
              <a:latin typeface="Nunito" pitchFamily="34" charset="0"/>
              <a:ea typeface="Nunito" pitchFamily="34" charset="-122"/>
              <a:cs typeface="Nunito" pitchFamily="34" charset="-120"/>
            </a:endParaRPr>
          </a:p>
          <a:p>
            <a:pPr marL="0" indent="0" algn="ctr">
              <a:lnSpc>
                <a:spcPts val="2063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Objective</a:t>
            </a:r>
            <a:endParaRPr lang="en-US" sz="2400" b="1" dirty="0"/>
          </a:p>
        </p:txBody>
      </p:sp>
      <p:sp>
        <p:nvSpPr>
          <p:cNvPr id="4" name="Text 2"/>
          <p:cNvSpPr/>
          <p:nvPr/>
        </p:nvSpPr>
        <p:spPr>
          <a:xfrm>
            <a:off x="2457093" y="3882270"/>
            <a:ext cx="2738362" cy="298476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develop a data-driven and comprehensive employee performance analysis system using Excel.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847160" y="2939469"/>
            <a:ext cx="2946440" cy="54675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indent="0" algn="ctr">
              <a:lnSpc>
                <a:spcPts val="2063"/>
              </a:lnSpc>
              <a:buNone/>
            </a:pPr>
            <a:endParaRPr lang="en-US" sz="2400" b="1" dirty="0">
              <a:solidFill>
                <a:srgbClr val="00002E"/>
              </a:solidFill>
              <a:latin typeface="Nunito" pitchFamily="34" charset="0"/>
              <a:ea typeface="Nunito" pitchFamily="34" charset="-122"/>
              <a:cs typeface="Nunito" pitchFamily="34" charset="-120"/>
            </a:endParaRPr>
          </a:p>
          <a:p>
            <a:pPr marL="0" indent="0" algn="ctr">
              <a:lnSpc>
                <a:spcPts val="2063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Scope</a:t>
            </a:r>
            <a:endParaRPr lang="en-US" sz="2400" b="1" dirty="0"/>
          </a:p>
        </p:txBody>
      </p:sp>
      <p:sp>
        <p:nvSpPr>
          <p:cNvPr id="6" name="Text 4"/>
          <p:cNvSpPr/>
          <p:nvPr/>
        </p:nvSpPr>
        <p:spPr>
          <a:xfrm>
            <a:off x="5847160" y="3882271"/>
            <a:ext cx="2946440" cy="298476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project will analyze historical employee performance data, identify key performance indicators, and develop actionable insights for improving individual and organizational performance.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364014" y="2983137"/>
            <a:ext cx="3144756" cy="50308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indent="0" algn="ctr">
              <a:lnSpc>
                <a:spcPts val="2063"/>
              </a:lnSpc>
              <a:buNone/>
            </a:pPr>
            <a:endParaRPr lang="en-US" sz="2400" b="1" dirty="0">
              <a:solidFill>
                <a:srgbClr val="00002E"/>
              </a:solidFill>
              <a:latin typeface="Nunito" pitchFamily="34" charset="0"/>
              <a:ea typeface="Nunito" pitchFamily="34" charset="-122"/>
              <a:cs typeface="Nunito" pitchFamily="34" charset="-120"/>
            </a:endParaRPr>
          </a:p>
          <a:p>
            <a:pPr marL="0" indent="0" algn="ctr">
              <a:lnSpc>
                <a:spcPts val="2063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Methodology</a:t>
            </a:r>
            <a:endParaRPr lang="en-US" sz="2400" b="1" dirty="0"/>
          </a:p>
        </p:txBody>
      </p:sp>
      <p:sp>
        <p:nvSpPr>
          <p:cNvPr id="8" name="Text 6"/>
          <p:cNvSpPr/>
          <p:nvPr/>
        </p:nvSpPr>
        <p:spPr>
          <a:xfrm>
            <a:off x="9237226" y="3882270"/>
            <a:ext cx="3337280" cy="298476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project will utilize Excel's powerful data manipulation and visualization capabilities to analyze the employee performance data, identify trends, and generate meaningful insights.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16" y="1028700"/>
            <a:ext cx="5431584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49" y="996698"/>
            <a:ext cx="7435886" cy="81888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marL="0" indent="0" algn="ctr">
              <a:lnSpc>
                <a:spcPts val="3113"/>
              </a:lnSpc>
              <a:buNone/>
            </a:pPr>
            <a:endParaRPr lang="en-US" sz="4000" dirty="0">
              <a:solidFill>
                <a:srgbClr val="00002E"/>
              </a:solidFill>
              <a:latin typeface="Nunito" pitchFamily="34" charset="0"/>
              <a:ea typeface="Nunito" pitchFamily="34" charset="-122"/>
              <a:cs typeface="Nunito" pitchFamily="34" charset="-120"/>
            </a:endParaRPr>
          </a:p>
          <a:p>
            <a:pPr marL="0" indent="0" algn="ctr">
              <a:lnSpc>
                <a:spcPts val="3113"/>
              </a:lnSpc>
              <a:buNone/>
            </a:pPr>
            <a:r>
              <a:rPr lang="en-US" sz="36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End</a:t>
            </a:r>
            <a:r>
              <a:rPr lang="en-US" sz="40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36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Users</a:t>
            </a:r>
            <a:endParaRPr lang="en-US" sz="360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767" y="2513711"/>
            <a:ext cx="523674" cy="5236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45983" y="2707909"/>
            <a:ext cx="2268143" cy="71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38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HR Professionals</a:t>
            </a:r>
            <a:endParaRPr lang="en-US" sz="2400" b="1" dirty="0"/>
          </a:p>
        </p:txBody>
      </p:sp>
      <p:sp>
        <p:nvSpPr>
          <p:cNvPr id="6" name="Text 2"/>
          <p:cNvSpPr/>
          <p:nvPr/>
        </p:nvSpPr>
        <p:spPr>
          <a:xfrm>
            <a:off x="6633543" y="3246166"/>
            <a:ext cx="5907881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HR professionals will leverage the insights from this project to develop effective employee performance management programs, including training, development, and performance improvement initiatives.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119" y="4278229"/>
            <a:ext cx="598970" cy="5989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45983" y="4486721"/>
            <a:ext cx="2963277" cy="100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38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Managers</a:t>
            </a:r>
            <a:endParaRPr lang="en-US" sz="2400" b="1" dirty="0"/>
          </a:p>
        </p:txBody>
      </p:sp>
      <p:sp>
        <p:nvSpPr>
          <p:cNvPr id="9" name="Text 4"/>
          <p:cNvSpPr/>
          <p:nvPr/>
        </p:nvSpPr>
        <p:spPr>
          <a:xfrm>
            <a:off x="6418661" y="5005895"/>
            <a:ext cx="5907881" cy="1009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Managers will utilize the data and insights generated to effectively evaluate employee performance, identify strengths and weaknesses, and provide targeted coaching and feedback.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6223751"/>
            <a:ext cx="454187" cy="4541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45983" y="6379149"/>
            <a:ext cx="2788681" cy="1009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38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Employees</a:t>
            </a:r>
            <a:endParaRPr lang="en-US" sz="2400" b="1" dirty="0"/>
          </a:p>
        </p:txBody>
      </p:sp>
      <p:sp>
        <p:nvSpPr>
          <p:cNvPr id="12" name="Text 6"/>
          <p:cNvSpPr/>
          <p:nvPr/>
        </p:nvSpPr>
        <p:spPr>
          <a:xfrm>
            <a:off x="6418659" y="6772599"/>
            <a:ext cx="6391070" cy="1009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Employees will benefit from the project by receiving clear feedback on their performance, identifying areas for improvement, and accessing opportunities for growth and development.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70" y="349528"/>
            <a:ext cx="12669259" cy="16364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23522" y="2469771"/>
            <a:ext cx="4653707" cy="33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8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Our Solution and its Value Proposition</a:t>
            </a:r>
            <a:endParaRPr lang="en-US" sz="280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636" y="3261390"/>
            <a:ext cx="566946" cy="9070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962604" y="3374707"/>
            <a:ext cx="2113925" cy="166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13"/>
              </a:lnSpc>
              <a:buNone/>
            </a:pPr>
            <a:r>
              <a:rPr lang="en-US" sz="2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Excel-Based Performance Analysis</a:t>
            </a:r>
            <a:endParaRPr lang="en-US" sz="2000" b="1" dirty="0"/>
          </a:p>
        </p:txBody>
      </p:sp>
      <p:sp>
        <p:nvSpPr>
          <p:cNvPr id="6" name="Text 2"/>
          <p:cNvSpPr/>
          <p:nvPr/>
        </p:nvSpPr>
        <p:spPr>
          <a:xfrm>
            <a:off x="2962604" y="3609380"/>
            <a:ext cx="7458424" cy="55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dist">
              <a:lnSpc>
                <a:spcPts val="1425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propose a solution using Excel to analyze employee performance data, leveraging</a:t>
            </a:r>
          </a:p>
          <a:p>
            <a:pPr marL="0" indent="0" algn="dist">
              <a:lnSpc>
                <a:spcPts val="1425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its data manipulation, visualization, and analytical capabilities.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566" y="4323280"/>
            <a:ext cx="566946" cy="9070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004645" y="4391154"/>
            <a:ext cx="1829387" cy="253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13"/>
              </a:lnSpc>
              <a:buNone/>
            </a:pPr>
            <a:r>
              <a:rPr lang="en-US" sz="2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Collection and Organization</a:t>
            </a:r>
            <a:endParaRPr lang="en-US" sz="2000" b="1" dirty="0"/>
          </a:p>
        </p:txBody>
      </p:sp>
      <p:sp>
        <p:nvSpPr>
          <p:cNvPr id="9" name="Text 4"/>
          <p:cNvSpPr/>
          <p:nvPr/>
        </p:nvSpPr>
        <p:spPr>
          <a:xfrm>
            <a:off x="3006194" y="4605793"/>
            <a:ext cx="7665178" cy="700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dist">
              <a:lnSpc>
                <a:spcPts val="1425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will gather employee performance data from various sources, including performance reviews</a:t>
            </a:r>
          </a:p>
          <a:p>
            <a:pPr marL="0" indent="0" algn="dist">
              <a:lnSpc>
                <a:spcPts val="1425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Surveys, attendance records and project completion data, and organize it in a structured format.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566" y="5415320"/>
            <a:ext cx="566946" cy="9070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004645" y="5580309"/>
            <a:ext cx="2487797" cy="253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13"/>
              </a:lnSpc>
              <a:buNone/>
            </a:pPr>
            <a:r>
              <a:rPr lang="en-US" sz="2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Analysis and Visualization</a:t>
            </a:r>
            <a:endParaRPr lang="en-US" sz="2000" b="1" dirty="0"/>
          </a:p>
        </p:txBody>
      </p:sp>
      <p:sp>
        <p:nvSpPr>
          <p:cNvPr id="12" name="Text 6"/>
          <p:cNvSpPr/>
          <p:nvPr/>
        </p:nvSpPr>
        <p:spPr>
          <a:xfrm>
            <a:off x="2962604" y="5760809"/>
            <a:ext cx="7876008" cy="538423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25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will utilize Excel's formulas, functions, and charts to analyze the data, </a:t>
            </a:r>
          </a:p>
          <a:p>
            <a:pPr marL="0" indent="0" algn="l">
              <a:lnSpc>
                <a:spcPts val="1425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trends, and visualize key performance indicators, making it easier to understand and interpret the findings.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5636" y="6662173"/>
            <a:ext cx="566946" cy="90707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004645" y="6765950"/>
            <a:ext cx="2592824" cy="166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13"/>
              </a:lnSpc>
              <a:buNone/>
            </a:pPr>
            <a:r>
              <a:rPr lang="en-US" sz="2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Actionable Insights and Recommendations</a:t>
            </a:r>
            <a:endParaRPr lang="en-US" sz="2000" b="1" dirty="0"/>
          </a:p>
        </p:txBody>
      </p:sp>
      <p:sp>
        <p:nvSpPr>
          <p:cNvPr id="15" name="Text 8"/>
          <p:cNvSpPr/>
          <p:nvPr/>
        </p:nvSpPr>
        <p:spPr>
          <a:xfrm>
            <a:off x="3028611" y="6108228"/>
            <a:ext cx="9376153" cy="22195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25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anose="02000000000000000000" pitchFamily="2" charset="0"/>
                <a:ea typeface="PT Sans" panose="02000000000000000000" pitchFamily="2" charset="0"/>
                <a:cs typeface="PT Sans" pitchFamily="34" charset="-120"/>
              </a:rPr>
              <a:t>Based on the data analysis, we will generate actionable insights recommendations for improving employee performance, including targeted interventions, training programs, and performance improvement initiatives.</a:t>
            </a:r>
            <a:endParaRPr lang="en-US" sz="1600" dirty="0">
              <a:latin typeface="PT Sans" panose="02000000000000000000" pitchFamily="2" charset="0"/>
              <a:ea typeface="PT Sans" panose="020000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07968" y="873439"/>
            <a:ext cx="8037764" cy="108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Dataset Description</a:t>
            </a:r>
            <a:endParaRPr lang="en-US" sz="4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2153478" y="2884737"/>
            <a:ext cx="6048439" cy="65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25"/>
              </a:lnSpc>
              <a:buNone/>
            </a:pPr>
            <a:r>
              <a:rPr lang="en-US" sz="3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Employee ID</a:t>
            </a:r>
            <a:endParaRPr lang="en-US" sz="3200" b="1" dirty="0"/>
          </a:p>
        </p:txBody>
      </p:sp>
      <p:sp>
        <p:nvSpPr>
          <p:cNvPr id="12" name="Text 9"/>
          <p:cNvSpPr/>
          <p:nvPr/>
        </p:nvSpPr>
        <p:spPr>
          <a:xfrm>
            <a:off x="2153478" y="3681267"/>
            <a:ext cx="5440492" cy="1124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25"/>
              </a:lnSpc>
              <a:buNone/>
            </a:pPr>
            <a:r>
              <a:rPr lang="en-US" sz="3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Employee Name</a:t>
            </a:r>
            <a:endParaRPr lang="en-US" sz="3200" b="1" dirty="0"/>
          </a:p>
        </p:txBody>
      </p:sp>
      <p:sp>
        <p:nvSpPr>
          <p:cNvPr id="15" name="Text 12"/>
          <p:cNvSpPr/>
          <p:nvPr/>
        </p:nvSpPr>
        <p:spPr>
          <a:xfrm>
            <a:off x="2153478" y="4417393"/>
            <a:ext cx="2962421" cy="544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25"/>
              </a:lnSpc>
              <a:buNone/>
            </a:pPr>
            <a:r>
              <a:rPr lang="en-US" sz="3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Department</a:t>
            </a:r>
            <a:endParaRPr lang="en-US" sz="3200" b="1" dirty="0"/>
          </a:p>
        </p:txBody>
      </p:sp>
      <p:sp>
        <p:nvSpPr>
          <p:cNvPr id="17" name="Shape 14"/>
          <p:cNvSpPr/>
          <p:nvPr/>
        </p:nvSpPr>
        <p:spPr>
          <a:xfrm>
            <a:off x="2313682" y="3674120"/>
            <a:ext cx="5888236" cy="3946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2153478" y="5122414"/>
            <a:ext cx="2667476" cy="808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25"/>
              </a:lnSpc>
              <a:buNone/>
            </a:pPr>
            <a:r>
              <a:rPr lang="en-US" sz="3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Job Title</a:t>
            </a:r>
            <a:endParaRPr lang="en-US" sz="3200" b="1" dirty="0"/>
          </a:p>
        </p:txBody>
      </p:sp>
      <p:sp>
        <p:nvSpPr>
          <p:cNvPr id="21" name="Text 18"/>
          <p:cNvSpPr/>
          <p:nvPr/>
        </p:nvSpPr>
        <p:spPr>
          <a:xfrm>
            <a:off x="2153478" y="6672435"/>
            <a:ext cx="2462982" cy="329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25"/>
              </a:lnSpc>
              <a:buNone/>
            </a:pPr>
            <a:r>
              <a:rPr lang="en-US" sz="3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Performance Rating</a:t>
            </a:r>
            <a:endParaRPr lang="en-US" sz="3200" b="1" dirty="0"/>
          </a:p>
        </p:txBody>
      </p:sp>
      <p:sp>
        <p:nvSpPr>
          <p:cNvPr id="24" name="Text 21"/>
          <p:cNvSpPr/>
          <p:nvPr/>
        </p:nvSpPr>
        <p:spPr>
          <a:xfrm>
            <a:off x="2153478" y="5934462"/>
            <a:ext cx="2462982" cy="489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25"/>
              </a:lnSpc>
              <a:buNone/>
            </a:pPr>
            <a:r>
              <a:rPr lang="en-US" sz="3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Skills</a:t>
            </a:r>
            <a:endParaRPr lang="en-US" sz="32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FD4062-8FF2-D218-A055-4960E386D596}"/>
              </a:ext>
            </a:extLst>
          </p:cNvPr>
          <p:cNvSpPr txBox="1"/>
          <p:nvPr/>
        </p:nvSpPr>
        <p:spPr>
          <a:xfrm>
            <a:off x="2324553" y="1399444"/>
            <a:ext cx="6620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Some attributes in dataset are :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A6F770D-0089-44B5-D549-37D223D58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135" y="2878354"/>
            <a:ext cx="5082636" cy="30780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EEF2A-CAF3-29BC-A544-3B22DAE35E2C}"/>
              </a:ext>
            </a:extLst>
          </p:cNvPr>
          <p:cNvSpPr txBox="1"/>
          <p:nvPr/>
        </p:nvSpPr>
        <p:spPr>
          <a:xfrm>
            <a:off x="1121917" y="2560079"/>
            <a:ext cx="7732946" cy="397031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2800" i="1" dirty="0">
                <a:solidFill>
                  <a:schemeClr val="accent2">
                    <a:lumMod val="50000"/>
                  </a:schemeClr>
                </a:solidFill>
                <a:effectLst/>
              </a:rPr>
              <a:t>Customizable dashboards for tailored insights</a:t>
            </a:r>
            <a:endParaRPr lang="en-US" sz="2800" i="1" dirty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i="1" dirty="0">
                <a:solidFill>
                  <a:schemeClr val="accent2">
                    <a:lumMod val="50000"/>
                  </a:schemeClr>
                </a:solidFill>
                <a:effectLst/>
              </a:rPr>
              <a:t>AI-powered performance forecasting and predictions</a:t>
            </a:r>
            <a:endParaRPr lang="en-US" sz="2800" i="1" dirty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i="1" dirty="0">
                <a:solidFill>
                  <a:schemeClr val="accent2">
                    <a:lumMod val="50000"/>
                  </a:schemeClr>
                </a:solidFill>
                <a:effectLst/>
              </a:rPr>
              <a:t>Gamification and incentives for employee engagement</a:t>
            </a:r>
            <a:endParaRPr lang="en-US" sz="2800" i="1" dirty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i="1" dirty="0">
                <a:solidFill>
                  <a:schemeClr val="accent2">
                    <a:lumMod val="50000"/>
                  </a:schemeClr>
                </a:solidFill>
                <a:effectLst/>
              </a:rPr>
              <a:t>Scalable solution for growing businesses</a:t>
            </a:r>
            <a:endParaRPr lang="en-US" sz="2800" i="1" dirty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i="1" dirty="0">
                <a:solidFill>
                  <a:schemeClr val="accent2">
                    <a:lumMod val="50000"/>
                  </a:schemeClr>
                </a:solidFill>
                <a:effectLst/>
              </a:rPr>
              <a:t>Automated performance reporting and analysis</a:t>
            </a:r>
            <a:endParaRPr lang="en-US" sz="2800" i="1" dirty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i="1" dirty="0">
                <a:solidFill>
                  <a:schemeClr val="accent2">
                    <a:lumMod val="50000"/>
                  </a:schemeClr>
                </a:solidFill>
                <a:effectLst/>
              </a:rPr>
              <a:t>Real-time feedback and coaching tools</a:t>
            </a:r>
            <a:endParaRPr lang="en-US" sz="2800" i="1" dirty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i="1" dirty="0">
                <a:solidFill>
                  <a:schemeClr val="accent2">
                    <a:lumMod val="50000"/>
                  </a:schemeClr>
                </a:solidFill>
                <a:effectLst/>
              </a:rPr>
              <a:t>Seamless integration with existing HR systems</a:t>
            </a:r>
            <a:endParaRPr lang="en-US" sz="28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652A8-CE8B-509A-410F-DB082BB5F3B9}"/>
              </a:ext>
            </a:extLst>
          </p:cNvPr>
          <p:cNvSpPr txBox="1"/>
          <p:nvPr/>
        </p:nvSpPr>
        <p:spPr>
          <a:xfrm>
            <a:off x="1445842" y="868206"/>
            <a:ext cx="117387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dirty="0">
                <a:solidFill>
                  <a:srgbClr val="262626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“WOW” IN OUR SOLUTION: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09EE34-51F7-748D-E3DD-43C062521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334" y="3103116"/>
            <a:ext cx="3569053" cy="34272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002265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029" id="{ED3996BA-162B-43C7-B0E2-A5CA4E649741}" vid="{187088E4-27D7-4455-856F-4A44258D8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Guest User</cp:lastModifiedBy>
  <cp:revision>8</cp:revision>
  <dcterms:created xsi:type="dcterms:W3CDTF">2024-09-04T14:24:50Z</dcterms:created>
  <dcterms:modified xsi:type="dcterms:W3CDTF">2024-09-05T09:11:58Z</dcterms:modified>
</cp:coreProperties>
</file>